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8" r:id="rId5"/>
    <p:sldId id="269" r:id="rId6"/>
    <p:sldId id="270" r:id="rId7"/>
    <p:sldId id="261" r:id="rId8"/>
    <p:sldId id="262" r:id="rId9"/>
    <p:sldId id="265" r:id="rId10"/>
    <p:sldId id="271" r:id="rId11"/>
    <p:sldId id="272" r:id="rId12"/>
    <p:sldId id="273" r:id="rId13"/>
    <p:sldId id="267" r:id="rId14"/>
  </p:sldIdLst>
  <p:sldSz cx="18288000" cy="10287000"/>
  <p:notesSz cx="6858000" cy="9144000"/>
  <p:embeddedFontLst>
    <p:embeddedFont>
      <p:font typeface="Black Mango Medium" panose="020B0604020202020204" charset="0"/>
      <p:regular r:id="rId15"/>
    </p:embeddedFont>
    <p:embeddedFont>
      <p:font typeface="Poppins Light" panose="00000400000000000000" pitchFamily="2" charset="0"/>
      <p:regular r:id="rId16"/>
      <p:italic r:id="rId17"/>
    </p:embeddedFont>
    <p:embeddedFont>
      <p:font typeface="TT Drug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168" y="29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kaja Balasooriya" userId="4af5cc2e0ff57d50" providerId="LiveId" clId="{7839E25E-C57E-4EC4-AB55-032AC7C0D227}"/>
    <pc:docChg chg="undo custSel modSld">
      <pc:chgData name="Pankaja Balasooriya" userId="4af5cc2e0ff57d50" providerId="LiveId" clId="{7839E25E-C57E-4EC4-AB55-032AC7C0D227}" dt="2024-05-05T13:36:48.464" v="1191" actId="1076"/>
      <pc:docMkLst>
        <pc:docMk/>
      </pc:docMkLst>
      <pc:sldChg chg="delSp modSp mod">
        <pc:chgData name="Pankaja Balasooriya" userId="4af5cc2e0ff57d50" providerId="LiveId" clId="{7839E25E-C57E-4EC4-AB55-032AC7C0D227}" dt="2024-05-05T13:36:48.464" v="1191" actId="1076"/>
        <pc:sldMkLst>
          <pc:docMk/>
          <pc:sldMk cId="0" sldId="256"/>
        </pc:sldMkLst>
        <pc:spChg chg="del">
          <ac:chgData name="Pankaja Balasooriya" userId="4af5cc2e0ff57d50" providerId="LiveId" clId="{7839E25E-C57E-4EC4-AB55-032AC7C0D227}" dt="2024-04-21T11:14:02.784" v="0" actId="478"/>
          <ac:spMkLst>
            <pc:docMk/>
            <pc:sldMk cId="0" sldId="256"/>
            <ac:spMk id="10" creationId="{00000000-0000-0000-0000-000000000000}"/>
          </ac:spMkLst>
        </pc:spChg>
        <pc:spChg chg="mod">
          <ac:chgData name="Pankaja Balasooriya" userId="4af5cc2e0ff57d50" providerId="LiveId" clId="{7839E25E-C57E-4EC4-AB55-032AC7C0D227}" dt="2024-04-21T11:14:54.310" v="29" actId="255"/>
          <ac:spMkLst>
            <pc:docMk/>
            <pc:sldMk cId="0" sldId="256"/>
            <ac:spMk id="11" creationId="{00000000-0000-0000-0000-000000000000}"/>
          </ac:spMkLst>
        </pc:spChg>
        <pc:spChg chg="mod">
          <ac:chgData name="Pankaja Balasooriya" userId="4af5cc2e0ff57d50" providerId="LiveId" clId="{7839E25E-C57E-4EC4-AB55-032AC7C0D227}" dt="2024-04-21T11:14:21.580" v="12" actId="20577"/>
          <ac:spMkLst>
            <pc:docMk/>
            <pc:sldMk cId="0" sldId="256"/>
            <ac:spMk id="12" creationId="{00000000-0000-0000-0000-000000000000}"/>
          </ac:spMkLst>
        </pc:spChg>
        <pc:spChg chg="del">
          <ac:chgData name="Pankaja Balasooriya" userId="4af5cc2e0ff57d50" providerId="LiveId" clId="{7839E25E-C57E-4EC4-AB55-032AC7C0D227}" dt="2024-04-21T11:14:09.088" v="1" actId="478"/>
          <ac:spMkLst>
            <pc:docMk/>
            <pc:sldMk cId="0" sldId="256"/>
            <ac:spMk id="13" creationId="{00000000-0000-0000-0000-000000000000}"/>
          </ac:spMkLst>
        </pc:spChg>
        <pc:spChg chg="mod">
          <ac:chgData name="Pankaja Balasooriya" userId="4af5cc2e0ff57d50" providerId="LiveId" clId="{7839E25E-C57E-4EC4-AB55-032AC7C0D227}" dt="2024-05-05T13:36:48.464" v="1191" actId="1076"/>
          <ac:spMkLst>
            <pc:docMk/>
            <pc:sldMk cId="0" sldId="256"/>
            <ac:spMk id="24" creationId="{00000000-0000-0000-0000-000000000000}"/>
          </ac:spMkLst>
        </pc:spChg>
        <pc:spChg chg="mod">
          <ac:chgData name="Pankaja Balasooriya" userId="4af5cc2e0ff57d50" providerId="LiveId" clId="{7839E25E-C57E-4EC4-AB55-032AC7C0D227}" dt="2024-04-21T11:17:46.514" v="177" actId="20577"/>
          <ac:spMkLst>
            <pc:docMk/>
            <pc:sldMk cId="0" sldId="256"/>
            <ac:spMk id="25" creationId="{00000000-0000-0000-0000-000000000000}"/>
          </ac:spMkLst>
        </pc:spChg>
        <pc:spChg chg="del">
          <ac:chgData name="Pankaja Balasooriya" userId="4af5cc2e0ff57d50" providerId="LiveId" clId="{7839E25E-C57E-4EC4-AB55-032AC7C0D227}" dt="2024-04-21T11:15:33.735" v="34" actId="478"/>
          <ac:spMkLst>
            <pc:docMk/>
            <pc:sldMk cId="0" sldId="256"/>
            <ac:spMk id="26" creationId="{00000000-0000-0000-0000-000000000000}"/>
          </ac:spMkLst>
        </pc:spChg>
        <pc:grpChg chg="mod">
          <ac:chgData name="Pankaja Balasooriya" userId="4af5cc2e0ff57d50" providerId="LiveId" clId="{7839E25E-C57E-4EC4-AB55-032AC7C0D227}" dt="2024-04-21T11:15:14.736" v="30" actId="14100"/>
          <ac:grpSpMkLst>
            <pc:docMk/>
            <pc:sldMk cId="0" sldId="256"/>
            <ac:grpSpMk id="7" creationId="{00000000-0000-0000-0000-000000000000}"/>
          </ac:grpSpMkLst>
        </pc:grpChg>
      </pc:sldChg>
      <pc:sldChg chg="modSp mod">
        <pc:chgData name="Pankaja Balasooriya" userId="4af5cc2e0ff57d50" providerId="LiveId" clId="{7839E25E-C57E-4EC4-AB55-032AC7C0D227}" dt="2024-04-21T11:22:10.688" v="553" actId="20577"/>
        <pc:sldMkLst>
          <pc:docMk/>
          <pc:sldMk cId="0" sldId="258"/>
        </pc:sldMkLst>
        <pc:spChg chg="mod">
          <ac:chgData name="Pankaja Balasooriya" userId="4af5cc2e0ff57d50" providerId="LiveId" clId="{7839E25E-C57E-4EC4-AB55-032AC7C0D227}" dt="2024-04-21T11:22:10.688" v="553" actId="20577"/>
          <ac:spMkLst>
            <pc:docMk/>
            <pc:sldMk cId="0" sldId="258"/>
            <ac:spMk id="12" creationId="{00000000-0000-0000-0000-000000000000}"/>
          </ac:spMkLst>
        </pc:spChg>
      </pc:sldChg>
      <pc:sldChg chg="addSp delSp modSp mod">
        <pc:chgData name="Pankaja Balasooriya" userId="4af5cc2e0ff57d50" providerId="LiveId" clId="{7839E25E-C57E-4EC4-AB55-032AC7C0D227}" dt="2024-04-21T11:57:33.028" v="1189" actId="20577"/>
        <pc:sldMkLst>
          <pc:docMk/>
          <pc:sldMk cId="0" sldId="259"/>
        </pc:sldMkLst>
        <pc:spChg chg="mod">
          <ac:chgData name="Pankaja Balasooriya" userId="4af5cc2e0ff57d50" providerId="LiveId" clId="{7839E25E-C57E-4EC4-AB55-032AC7C0D227}" dt="2024-04-21T11:36:43.977" v="735" actId="14100"/>
          <ac:spMkLst>
            <pc:docMk/>
            <pc:sldMk cId="0" sldId="259"/>
            <ac:spMk id="16" creationId="{00000000-0000-0000-0000-000000000000}"/>
          </ac:spMkLst>
        </pc:spChg>
        <pc:spChg chg="del">
          <ac:chgData name="Pankaja Balasooriya" userId="4af5cc2e0ff57d50" providerId="LiveId" clId="{7839E25E-C57E-4EC4-AB55-032AC7C0D227}" dt="2024-04-21T11:40:27.730" v="862" actId="478"/>
          <ac:spMkLst>
            <pc:docMk/>
            <pc:sldMk cId="0" sldId="259"/>
            <ac:spMk id="17" creationId="{00000000-0000-0000-0000-000000000000}"/>
          </ac:spMkLst>
        </pc:spChg>
        <pc:spChg chg="del">
          <ac:chgData name="Pankaja Balasooriya" userId="4af5cc2e0ff57d50" providerId="LiveId" clId="{7839E25E-C57E-4EC4-AB55-032AC7C0D227}" dt="2024-04-21T11:40:24.845" v="861" actId="478"/>
          <ac:spMkLst>
            <pc:docMk/>
            <pc:sldMk cId="0" sldId="259"/>
            <ac:spMk id="18" creationId="{00000000-0000-0000-0000-000000000000}"/>
          </ac:spMkLst>
        </pc:spChg>
        <pc:spChg chg="add del mod">
          <ac:chgData name="Pankaja Balasooriya" userId="4af5cc2e0ff57d50" providerId="LiveId" clId="{7839E25E-C57E-4EC4-AB55-032AC7C0D227}" dt="2024-04-21T11:57:33.028" v="1189" actId="20577"/>
          <ac:spMkLst>
            <pc:docMk/>
            <pc:sldMk cId="0" sldId="259"/>
            <ac:spMk id="19" creationId="{00000000-0000-0000-0000-000000000000}"/>
          </ac:spMkLst>
        </pc:spChg>
        <pc:spChg chg="del">
          <ac:chgData name="Pankaja Balasooriya" userId="4af5cc2e0ff57d50" providerId="LiveId" clId="{7839E25E-C57E-4EC4-AB55-032AC7C0D227}" dt="2024-04-21T11:23:43.951" v="578" actId="21"/>
          <ac:spMkLst>
            <pc:docMk/>
            <pc:sldMk cId="0" sldId="259"/>
            <ac:spMk id="20" creationId="{00000000-0000-0000-0000-000000000000}"/>
          </ac:spMkLst>
        </pc:spChg>
      </pc:sldChg>
      <pc:sldChg chg="modSp mod">
        <pc:chgData name="Pankaja Balasooriya" userId="4af5cc2e0ff57d50" providerId="LiveId" clId="{7839E25E-C57E-4EC4-AB55-032AC7C0D227}" dt="2024-04-21T11:50:52.908" v="1175" actId="20577"/>
        <pc:sldMkLst>
          <pc:docMk/>
          <pc:sldMk cId="0" sldId="260"/>
        </pc:sldMkLst>
        <pc:spChg chg="mod">
          <ac:chgData name="Pankaja Balasooriya" userId="4af5cc2e0ff57d50" providerId="LiveId" clId="{7839E25E-C57E-4EC4-AB55-032AC7C0D227}" dt="2024-04-21T11:44:15.274" v="947" actId="14100"/>
          <ac:spMkLst>
            <pc:docMk/>
            <pc:sldMk cId="0" sldId="260"/>
            <ac:spMk id="31" creationId="{00000000-0000-0000-0000-000000000000}"/>
          </ac:spMkLst>
        </pc:spChg>
        <pc:spChg chg="mod">
          <ac:chgData name="Pankaja Balasooriya" userId="4af5cc2e0ff57d50" providerId="LiveId" clId="{7839E25E-C57E-4EC4-AB55-032AC7C0D227}" dt="2024-04-21T11:50:52.908" v="1175" actId="20577"/>
          <ac:spMkLst>
            <pc:docMk/>
            <pc:sldMk cId="0" sldId="260"/>
            <ac:spMk id="33" creationId="{00000000-0000-0000-0000-000000000000}"/>
          </ac:spMkLst>
        </pc:spChg>
      </pc:sldChg>
    </pc:docChg>
  </pc:docChgLst>
  <pc:docChgLst>
    <pc:chgData name="Pankaja Balasooriya" userId="4af5cc2e0ff57d50" providerId="LiveId" clId="{8720D8EA-13E0-44E4-9F49-CDFFA4215FCA}"/>
    <pc:docChg chg="modSld">
      <pc:chgData name="Pankaja Balasooriya" userId="4af5cc2e0ff57d50" providerId="LiveId" clId="{8720D8EA-13E0-44E4-9F49-CDFFA4215FCA}" dt="2024-08-23T14:23:05.282" v="90" actId="20577"/>
      <pc:docMkLst>
        <pc:docMk/>
      </pc:docMkLst>
      <pc:sldChg chg="modSp mod">
        <pc:chgData name="Pankaja Balasooriya" userId="4af5cc2e0ff57d50" providerId="LiveId" clId="{8720D8EA-13E0-44E4-9F49-CDFFA4215FCA}" dt="2024-08-23T14:23:05.282" v="90" actId="20577"/>
        <pc:sldMkLst>
          <pc:docMk/>
          <pc:sldMk cId="0" sldId="258"/>
        </pc:sldMkLst>
        <pc:spChg chg="mod">
          <ac:chgData name="Pankaja Balasooriya" userId="4af5cc2e0ff57d50" providerId="LiveId" clId="{8720D8EA-13E0-44E4-9F49-CDFFA4215FCA}" dt="2024-08-23T14:23:05.282" v="90" actId="20577"/>
          <ac:spMkLst>
            <pc:docMk/>
            <pc:sldMk cId="0" sldId="258"/>
            <ac:spMk id="1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53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280794" y="-302524"/>
            <a:ext cx="5831940" cy="10977714"/>
            <a:chOff x="0" y="0"/>
            <a:chExt cx="1535984" cy="28912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5984" cy="2891250"/>
            </a:xfrm>
            <a:custGeom>
              <a:avLst/>
              <a:gdLst/>
              <a:ahLst/>
              <a:cxnLst/>
              <a:rect l="l" t="t" r="r" b="b"/>
              <a:pathLst>
                <a:path w="1535984" h="2891250">
                  <a:moveTo>
                    <a:pt x="0" y="0"/>
                  </a:moveTo>
                  <a:lnTo>
                    <a:pt x="1535984" y="0"/>
                  </a:lnTo>
                  <a:lnTo>
                    <a:pt x="1535984" y="2891250"/>
                  </a:lnTo>
                  <a:lnTo>
                    <a:pt x="0" y="2891250"/>
                  </a:lnTo>
                  <a:close/>
                </a:path>
              </a:pathLst>
            </a:custGeom>
            <a:solidFill>
              <a:srgbClr val="2229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35984" cy="2891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0800000">
            <a:off x="1600200" y="5049002"/>
            <a:ext cx="7865691" cy="2261386"/>
          </a:xfrm>
          <a:custGeom>
            <a:avLst/>
            <a:gdLst/>
            <a:ahLst/>
            <a:cxnLst/>
            <a:rect l="l" t="t" r="r" b="b"/>
            <a:pathLst>
              <a:path w="7865691" h="2261386">
                <a:moveTo>
                  <a:pt x="0" y="0"/>
                </a:moveTo>
                <a:lnTo>
                  <a:pt x="7865690" y="0"/>
                </a:lnTo>
                <a:lnTo>
                  <a:pt x="7865690" y="2261386"/>
                </a:lnTo>
                <a:lnTo>
                  <a:pt x="0" y="2261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00200" y="1409700"/>
            <a:ext cx="7865691" cy="6877139"/>
            <a:chOff x="0" y="0"/>
            <a:chExt cx="2071622" cy="12345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71622" cy="1234537"/>
            </a:xfrm>
            <a:custGeom>
              <a:avLst/>
              <a:gdLst/>
              <a:ahLst/>
              <a:cxnLst/>
              <a:rect l="l" t="t" r="r" b="b"/>
              <a:pathLst>
                <a:path w="2071622" h="1234537">
                  <a:moveTo>
                    <a:pt x="0" y="0"/>
                  </a:moveTo>
                  <a:lnTo>
                    <a:pt x="2071622" y="0"/>
                  </a:lnTo>
                  <a:lnTo>
                    <a:pt x="2071622" y="1234537"/>
                  </a:lnTo>
                  <a:lnTo>
                    <a:pt x="0" y="1234537"/>
                  </a:lnTo>
                  <a:close/>
                </a:path>
              </a:pathLst>
            </a:custGeom>
            <a:solidFill>
              <a:srgbClr val="36534D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2071622" cy="1234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45375" y="2539933"/>
            <a:ext cx="7132085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75"/>
              </a:lnSpc>
            </a:pPr>
            <a:r>
              <a:rPr lang="en-US" sz="6000" spc="301" dirty="0">
                <a:solidFill>
                  <a:srgbClr val="F5FFF5"/>
                </a:solidFill>
                <a:latin typeface="Black Mango Medium"/>
              </a:rPr>
              <a:t>Progress Report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45375" y="1686355"/>
            <a:ext cx="5320397" cy="97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74"/>
              </a:lnSpc>
            </a:pPr>
            <a:r>
              <a:rPr lang="en-US" sz="5696" spc="945" dirty="0">
                <a:solidFill>
                  <a:srgbClr val="F5FFF5"/>
                </a:solidFill>
                <a:latin typeface="Poppins Light"/>
              </a:rPr>
              <a:t>Trail Guard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995329" y="4154751"/>
            <a:ext cx="2295842" cy="565612"/>
            <a:chOff x="0" y="0"/>
            <a:chExt cx="604666" cy="1489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4666" cy="148968"/>
            </a:xfrm>
            <a:custGeom>
              <a:avLst/>
              <a:gdLst/>
              <a:ahLst/>
              <a:cxnLst/>
              <a:rect l="l" t="t" r="r" b="b"/>
              <a:pathLst>
                <a:path w="604666" h="148968">
                  <a:moveTo>
                    <a:pt x="0" y="0"/>
                  </a:moveTo>
                  <a:lnTo>
                    <a:pt x="604666" y="0"/>
                  </a:lnTo>
                  <a:lnTo>
                    <a:pt x="604666" y="148968"/>
                  </a:lnTo>
                  <a:lnTo>
                    <a:pt x="0" y="148968"/>
                  </a:lnTo>
                  <a:close/>
                </a:path>
              </a:pathLst>
            </a:custGeom>
            <a:solidFill>
              <a:srgbClr val="2229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604666" cy="148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291171" y="4154751"/>
            <a:ext cx="2291657" cy="565612"/>
            <a:chOff x="0" y="0"/>
            <a:chExt cx="603564" cy="14896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03564" cy="148968"/>
            </a:xfrm>
            <a:custGeom>
              <a:avLst/>
              <a:gdLst/>
              <a:ahLst/>
              <a:cxnLst/>
              <a:rect l="l" t="t" r="r" b="b"/>
              <a:pathLst>
                <a:path w="603564" h="148968">
                  <a:moveTo>
                    <a:pt x="0" y="0"/>
                  </a:moveTo>
                  <a:lnTo>
                    <a:pt x="603564" y="0"/>
                  </a:lnTo>
                  <a:lnTo>
                    <a:pt x="603564" y="148968"/>
                  </a:lnTo>
                  <a:lnTo>
                    <a:pt x="0" y="148968"/>
                  </a:lnTo>
                  <a:close/>
                </a:path>
              </a:pathLst>
            </a:custGeom>
            <a:solidFill>
              <a:srgbClr val="2A44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603564" cy="148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582828" y="4154751"/>
            <a:ext cx="2169246" cy="565612"/>
            <a:chOff x="0" y="0"/>
            <a:chExt cx="571324" cy="14896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71324" cy="148968"/>
            </a:xfrm>
            <a:custGeom>
              <a:avLst/>
              <a:gdLst/>
              <a:ahLst/>
              <a:cxnLst/>
              <a:rect l="l" t="t" r="r" b="b"/>
              <a:pathLst>
                <a:path w="571324" h="148968">
                  <a:moveTo>
                    <a:pt x="0" y="0"/>
                  </a:moveTo>
                  <a:lnTo>
                    <a:pt x="571324" y="0"/>
                  </a:lnTo>
                  <a:lnTo>
                    <a:pt x="571324" y="148968"/>
                  </a:lnTo>
                  <a:lnTo>
                    <a:pt x="0" y="148968"/>
                  </a:lnTo>
                  <a:close/>
                </a:path>
              </a:pathLst>
            </a:custGeom>
            <a:solidFill>
              <a:srgbClr val="4560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571324" cy="148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144527" y="5049001"/>
            <a:ext cx="6933775" cy="2765664"/>
            <a:chOff x="19844" y="0"/>
            <a:chExt cx="1387707" cy="553513"/>
          </a:xfrm>
        </p:grpSpPr>
        <p:sp>
          <p:nvSpPr>
            <p:cNvPr id="24" name="Freeform 24"/>
            <p:cNvSpPr/>
            <p:nvPr/>
          </p:nvSpPr>
          <p:spPr>
            <a:xfrm>
              <a:off x="19844" y="0"/>
              <a:ext cx="1387707" cy="553513"/>
            </a:xfrm>
            <a:custGeom>
              <a:avLst/>
              <a:gdLst/>
              <a:ahLst/>
              <a:cxnLst/>
              <a:rect l="l" t="t" r="r" b="b"/>
              <a:pathLst>
                <a:path w="1014752" h="123404">
                  <a:moveTo>
                    <a:pt x="61702" y="0"/>
                  </a:moveTo>
                  <a:lnTo>
                    <a:pt x="953050" y="0"/>
                  </a:lnTo>
                  <a:cubicBezTo>
                    <a:pt x="987127" y="0"/>
                    <a:pt x="1014752" y="27625"/>
                    <a:pt x="1014752" y="61702"/>
                  </a:cubicBezTo>
                  <a:lnTo>
                    <a:pt x="1014752" y="61702"/>
                  </a:lnTo>
                  <a:cubicBezTo>
                    <a:pt x="1014752" y="78066"/>
                    <a:pt x="1008251" y="93760"/>
                    <a:pt x="996680" y="105332"/>
                  </a:cubicBezTo>
                  <a:cubicBezTo>
                    <a:pt x="985108" y="116903"/>
                    <a:pt x="969414" y="123404"/>
                    <a:pt x="953050" y="123404"/>
                  </a:cubicBezTo>
                  <a:lnTo>
                    <a:pt x="61702" y="123404"/>
                  </a:lnTo>
                  <a:cubicBezTo>
                    <a:pt x="27625" y="123404"/>
                    <a:pt x="0" y="95779"/>
                    <a:pt x="0" y="61702"/>
                  </a:cubicBezTo>
                  <a:lnTo>
                    <a:pt x="0" y="61702"/>
                  </a:lnTo>
                  <a:cubicBezTo>
                    <a:pt x="0" y="27625"/>
                    <a:pt x="27625" y="0"/>
                    <a:pt x="617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5FFF5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21919" y="34579"/>
              <a:ext cx="1110112" cy="506790"/>
            </a:xfrm>
            <a:prstGeom prst="rect">
              <a:avLst/>
            </a:prstGeom>
          </p:spPr>
          <p:txBody>
            <a:bodyPr lIns="66851" tIns="66851" rIns="66851" bIns="66851" rtlCol="0" anchor="ctr"/>
            <a:lstStyle/>
            <a:p>
              <a:pPr>
                <a:lnSpc>
                  <a:spcPts val="2990"/>
                </a:lnSpc>
              </a:pPr>
              <a:r>
                <a:rPr lang="en-US" sz="2300" spc="232" dirty="0">
                  <a:solidFill>
                    <a:srgbClr val="FFFFFF"/>
                  </a:solidFill>
                  <a:latin typeface="TT Drugs"/>
                </a:rPr>
                <a:t>220054N	Balasooriya BAPI</a:t>
              </a:r>
            </a:p>
            <a:p>
              <a:pPr>
                <a:lnSpc>
                  <a:spcPts val="2990"/>
                </a:lnSpc>
              </a:pPr>
              <a:r>
                <a:rPr lang="en-US" sz="2300" spc="232" dirty="0">
                  <a:solidFill>
                    <a:srgbClr val="FFFFFF"/>
                  </a:solidFill>
                  <a:latin typeface="TT Drugs"/>
                </a:rPr>
                <a:t>220112R 	</a:t>
              </a:r>
              <a:r>
                <a:rPr lang="en-US" sz="2300" spc="232" dirty="0" err="1">
                  <a:solidFill>
                    <a:srgbClr val="FFFFFF"/>
                  </a:solidFill>
                  <a:latin typeface="TT Drugs"/>
                </a:rPr>
                <a:t>Dewasumithra</a:t>
              </a:r>
              <a:r>
                <a:rPr lang="en-US" sz="2300" spc="232" dirty="0">
                  <a:solidFill>
                    <a:srgbClr val="FFFFFF"/>
                  </a:solidFill>
                  <a:latin typeface="TT Drugs"/>
                </a:rPr>
                <a:t> MPO</a:t>
              </a:r>
            </a:p>
            <a:p>
              <a:pPr>
                <a:lnSpc>
                  <a:spcPts val="2990"/>
                </a:lnSpc>
              </a:pPr>
              <a:r>
                <a:rPr lang="en-US" sz="2300" spc="232" dirty="0">
                  <a:solidFill>
                    <a:srgbClr val="FFFFFF"/>
                  </a:solidFill>
                  <a:latin typeface="TT Drugs"/>
                </a:rPr>
                <a:t>220128V 	</a:t>
              </a:r>
              <a:r>
                <a:rPr lang="en-US" sz="2300" spc="232" dirty="0" err="1">
                  <a:solidFill>
                    <a:srgbClr val="FFFFFF"/>
                  </a:solidFill>
                  <a:latin typeface="TT Drugs"/>
                </a:rPr>
                <a:t>Dineshara</a:t>
              </a:r>
              <a:r>
                <a:rPr lang="en-US" sz="2300" spc="232" dirty="0">
                  <a:solidFill>
                    <a:srgbClr val="FFFFFF"/>
                  </a:solidFill>
                  <a:latin typeface="TT Drugs"/>
                </a:rPr>
                <a:t> MC</a:t>
              </a:r>
            </a:p>
            <a:p>
              <a:pPr>
                <a:lnSpc>
                  <a:spcPts val="2990"/>
                </a:lnSpc>
              </a:pPr>
              <a:r>
                <a:rPr lang="en-US" sz="2300" spc="232" dirty="0">
                  <a:solidFill>
                    <a:srgbClr val="FFFFFF"/>
                  </a:solidFill>
                  <a:latin typeface="TT Drugs"/>
                </a:rPr>
                <a:t>220143L 	</a:t>
              </a:r>
              <a:r>
                <a:rPr lang="en-US" sz="2300" spc="232" dirty="0" err="1">
                  <a:solidFill>
                    <a:srgbClr val="FFFFFF"/>
                  </a:solidFill>
                  <a:latin typeface="TT Drugs"/>
                </a:rPr>
                <a:t>Diunugala</a:t>
              </a:r>
              <a:r>
                <a:rPr lang="en-US" sz="2300" spc="232" dirty="0">
                  <a:solidFill>
                    <a:srgbClr val="FFFFFF"/>
                  </a:solidFill>
                  <a:latin typeface="TT Drugs"/>
                </a:rPr>
                <a:t> CH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617566" y="8840669"/>
            <a:ext cx="870124" cy="87012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CBC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614465" y="8840669"/>
            <a:ext cx="870124" cy="870124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5605A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522284" y="8840669"/>
            <a:ext cx="870124" cy="870124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322C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4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CE9CD77B-3744-47D1-14EF-A7EB7FABFA71}"/>
              </a:ext>
            </a:extLst>
          </p:cNvPr>
          <p:cNvSpPr txBox="1"/>
          <p:nvPr/>
        </p:nvSpPr>
        <p:spPr>
          <a:xfrm>
            <a:off x="-685800" y="-497248"/>
            <a:ext cx="13030200" cy="1865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953"/>
              </a:lnSpc>
              <a:spcBef>
                <a:spcPct val="0"/>
              </a:spcBef>
            </a:pPr>
            <a:r>
              <a:rPr lang="en-US" sz="6000" spc="387" dirty="0">
                <a:solidFill>
                  <a:srgbClr val="F5FFF5"/>
                </a:solidFill>
                <a:latin typeface="Black Mango Medium"/>
              </a:rPr>
              <a:t>Finalized Block Diagram</a:t>
            </a:r>
            <a:endParaRPr lang="en-US" sz="6500" spc="387" dirty="0">
              <a:solidFill>
                <a:srgbClr val="F5FFF5"/>
              </a:solidFill>
              <a:latin typeface="Black Mango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34818-42FD-627C-0163-7084FC267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1386083"/>
            <a:ext cx="12115800" cy="878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20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4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0A81EDDD-BB30-F664-4B7D-4FBE2C389956}"/>
              </a:ext>
            </a:extLst>
          </p:cNvPr>
          <p:cNvSpPr txBox="1"/>
          <p:nvPr/>
        </p:nvSpPr>
        <p:spPr>
          <a:xfrm>
            <a:off x="-381000" y="-495300"/>
            <a:ext cx="13030200" cy="1865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953"/>
              </a:lnSpc>
              <a:spcBef>
                <a:spcPct val="0"/>
              </a:spcBef>
            </a:pPr>
            <a:r>
              <a:rPr lang="en-US" sz="6000" spc="387" dirty="0">
                <a:solidFill>
                  <a:srgbClr val="F5FFF5"/>
                </a:solidFill>
                <a:latin typeface="Black Mango Medium"/>
              </a:rPr>
              <a:t>Finalized Enclosure Design</a:t>
            </a:r>
            <a:endParaRPr lang="en-US" sz="6500" spc="387" dirty="0">
              <a:solidFill>
                <a:srgbClr val="F5FFF5"/>
              </a:solidFill>
              <a:latin typeface="Black Mango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099FD-B25C-EB2B-D1CB-7A0C77687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763" y="1414462"/>
            <a:ext cx="11420475" cy="811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7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4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0A81EDDD-BB30-F664-4B7D-4FBE2C389956}"/>
              </a:ext>
            </a:extLst>
          </p:cNvPr>
          <p:cNvSpPr txBox="1"/>
          <p:nvPr/>
        </p:nvSpPr>
        <p:spPr>
          <a:xfrm>
            <a:off x="-381000" y="-495300"/>
            <a:ext cx="13030200" cy="1865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953"/>
              </a:lnSpc>
              <a:spcBef>
                <a:spcPct val="0"/>
              </a:spcBef>
            </a:pPr>
            <a:r>
              <a:rPr lang="en-US" sz="6000" spc="387" dirty="0">
                <a:solidFill>
                  <a:srgbClr val="F5FFF5"/>
                </a:solidFill>
                <a:latin typeface="Black Mango Medium"/>
              </a:rPr>
              <a:t>Finalized Enclosure Design</a:t>
            </a:r>
            <a:endParaRPr lang="en-US" sz="6500" spc="387" dirty="0">
              <a:solidFill>
                <a:srgbClr val="F5FFF5"/>
              </a:solidFill>
              <a:latin typeface="Black Mango Mediu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C82F45-67D4-712D-5241-7C38C015E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95" y="1370595"/>
            <a:ext cx="12651011" cy="86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02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706039" y="0"/>
            <a:ext cx="2778155" cy="10287000"/>
            <a:chOff x="0" y="0"/>
            <a:chExt cx="73169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1695" cy="2709333"/>
            </a:xfrm>
            <a:custGeom>
              <a:avLst/>
              <a:gdLst/>
              <a:ahLst/>
              <a:cxnLst/>
              <a:rect l="l" t="t" r="r" b="b"/>
              <a:pathLst>
                <a:path w="731695" h="2709333">
                  <a:moveTo>
                    <a:pt x="0" y="0"/>
                  </a:moveTo>
                  <a:lnTo>
                    <a:pt x="731695" y="0"/>
                  </a:lnTo>
                  <a:lnTo>
                    <a:pt x="73169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CB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731695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85966" y="0"/>
            <a:ext cx="3083288" cy="10534497"/>
            <a:chOff x="0" y="0"/>
            <a:chExt cx="812059" cy="27745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059" cy="2774518"/>
            </a:xfrm>
            <a:custGeom>
              <a:avLst/>
              <a:gdLst/>
              <a:ahLst/>
              <a:cxnLst/>
              <a:rect l="l" t="t" r="r" b="b"/>
              <a:pathLst>
                <a:path w="812059" h="2774518">
                  <a:moveTo>
                    <a:pt x="0" y="0"/>
                  </a:moveTo>
                  <a:lnTo>
                    <a:pt x="812059" y="0"/>
                  </a:lnTo>
                  <a:lnTo>
                    <a:pt x="812059" y="2774518"/>
                  </a:lnTo>
                  <a:lnTo>
                    <a:pt x="0" y="2774518"/>
                  </a:lnTo>
                  <a:close/>
                </a:path>
              </a:pathLst>
            </a:custGeom>
            <a:solidFill>
              <a:srgbClr val="2A44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12059" cy="2774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10800000">
            <a:off x="3482406" y="6925769"/>
            <a:ext cx="8845920" cy="2543202"/>
          </a:xfrm>
          <a:custGeom>
            <a:avLst/>
            <a:gdLst/>
            <a:ahLst/>
            <a:cxnLst/>
            <a:rect l="l" t="t" r="r" b="b"/>
            <a:pathLst>
              <a:path w="8845920" h="2543202">
                <a:moveTo>
                  <a:pt x="0" y="0"/>
                </a:moveTo>
                <a:lnTo>
                  <a:pt x="8845920" y="0"/>
                </a:lnTo>
                <a:lnTo>
                  <a:pt x="8845920" y="2543202"/>
                </a:lnTo>
                <a:lnTo>
                  <a:pt x="0" y="254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5943600" y="4388136"/>
            <a:ext cx="7937651" cy="151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76"/>
              </a:lnSpc>
              <a:spcBef>
                <a:spcPct val="0"/>
              </a:spcBef>
            </a:pPr>
            <a:r>
              <a:rPr lang="en-US" sz="8911" spc="285" dirty="0">
                <a:solidFill>
                  <a:srgbClr val="F5FFF5"/>
                </a:solidFill>
                <a:latin typeface="Black Mango Medium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4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5435" y="-1881629"/>
            <a:ext cx="20117369" cy="6670920"/>
            <a:chOff x="0" y="0"/>
            <a:chExt cx="5298402" cy="1756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98402" cy="1756950"/>
            </a:xfrm>
            <a:custGeom>
              <a:avLst/>
              <a:gdLst/>
              <a:ahLst/>
              <a:cxnLst/>
              <a:rect l="l" t="t" r="r" b="b"/>
              <a:pathLst>
                <a:path w="5298402" h="1756950">
                  <a:moveTo>
                    <a:pt x="0" y="0"/>
                  </a:moveTo>
                  <a:lnTo>
                    <a:pt x="5298402" y="0"/>
                  </a:lnTo>
                  <a:lnTo>
                    <a:pt x="5298402" y="1756950"/>
                  </a:lnTo>
                  <a:lnTo>
                    <a:pt x="0" y="1756950"/>
                  </a:lnTo>
                  <a:close/>
                </a:path>
              </a:pathLst>
            </a:custGeom>
            <a:solidFill>
              <a:srgbClr val="2229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5298402" cy="1880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9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67384" y="1888276"/>
            <a:ext cx="6472042" cy="1186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0"/>
              </a:lnSpc>
              <a:spcBef>
                <a:spcPct val="0"/>
              </a:spcBef>
            </a:pPr>
            <a:r>
              <a:rPr lang="en-US" sz="6850" u="none" strike="noStrike" spc="219" dirty="0">
                <a:solidFill>
                  <a:srgbClr val="F5FFF5"/>
                </a:solidFill>
                <a:latin typeface="Black Mango Medium"/>
              </a:rPr>
              <a:t>Overview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D7BDDC-4107-4628-7B1B-CD9BC1486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872" y="1638300"/>
            <a:ext cx="7874000" cy="4419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981201" y="3663524"/>
            <a:ext cx="9901682" cy="5823375"/>
            <a:chOff x="0" y="0"/>
            <a:chExt cx="2589209" cy="11578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89209" cy="1157858"/>
            </a:xfrm>
            <a:custGeom>
              <a:avLst/>
              <a:gdLst/>
              <a:ahLst/>
              <a:cxnLst/>
              <a:rect l="l" t="t" r="r" b="b"/>
              <a:pathLst>
                <a:path w="2589209" h="1157858">
                  <a:moveTo>
                    <a:pt x="33863" y="0"/>
                  </a:moveTo>
                  <a:lnTo>
                    <a:pt x="2555346" y="0"/>
                  </a:lnTo>
                  <a:cubicBezTo>
                    <a:pt x="2574048" y="0"/>
                    <a:pt x="2589209" y="15161"/>
                    <a:pt x="2589209" y="33863"/>
                  </a:cubicBezTo>
                  <a:lnTo>
                    <a:pt x="2589209" y="1123995"/>
                  </a:lnTo>
                  <a:cubicBezTo>
                    <a:pt x="2589209" y="1132976"/>
                    <a:pt x="2585641" y="1141589"/>
                    <a:pt x="2579291" y="1147940"/>
                  </a:cubicBezTo>
                  <a:cubicBezTo>
                    <a:pt x="2572940" y="1154290"/>
                    <a:pt x="2564327" y="1157858"/>
                    <a:pt x="2555346" y="1157858"/>
                  </a:cubicBezTo>
                  <a:lnTo>
                    <a:pt x="33863" y="1157858"/>
                  </a:lnTo>
                  <a:cubicBezTo>
                    <a:pt x="24882" y="1157858"/>
                    <a:pt x="16269" y="1154290"/>
                    <a:pt x="9918" y="1147940"/>
                  </a:cubicBezTo>
                  <a:cubicBezTo>
                    <a:pt x="3568" y="1141589"/>
                    <a:pt x="0" y="1132976"/>
                    <a:pt x="0" y="1123995"/>
                  </a:cubicBezTo>
                  <a:lnTo>
                    <a:pt x="0" y="33863"/>
                  </a:lnTo>
                  <a:cubicBezTo>
                    <a:pt x="0" y="24882"/>
                    <a:pt x="3568" y="16269"/>
                    <a:pt x="9918" y="9918"/>
                  </a:cubicBezTo>
                  <a:cubicBezTo>
                    <a:pt x="16269" y="3568"/>
                    <a:pt x="24882" y="0"/>
                    <a:pt x="33863" y="0"/>
                  </a:cubicBezTo>
                  <a:close/>
                </a:path>
              </a:pathLst>
            </a:custGeom>
            <a:solidFill>
              <a:srgbClr val="45605A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589209" cy="1157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67384" y="3953550"/>
            <a:ext cx="9095042" cy="5335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37"/>
              </a:lnSpc>
            </a:pPr>
            <a:r>
              <a:rPr lang="en-US" sz="2863" u="none" strike="noStrike" spc="20" dirty="0">
                <a:solidFill>
                  <a:srgbClr val="F5FFF5"/>
                </a:solidFill>
                <a:latin typeface="TT Drugs"/>
              </a:rPr>
              <a:t>Project Trail Guard is aimed at developing a portable, efficient device capable of monitoring environmental parameters such as air and water quality. This device utilizes a range of sensors including 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TT Norms Pro"/>
              </a:rPr>
              <a:t>TS-300B </a:t>
            </a:r>
            <a:r>
              <a:rPr lang="en-US" sz="2863" u="none" strike="noStrike" spc="20" dirty="0">
                <a:solidFill>
                  <a:srgbClr val="F5FFF5"/>
                </a:solidFill>
                <a:latin typeface="TT Drugs"/>
              </a:rPr>
              <a:t>turbidity</a:t>
            </a:r>
            <a:r>
              <a:rPr lang="en-US" sz="2863" spc="20" dirty="0">
                <a:solidFill>
                  <a:srgbClr val="F5FFF5"/>
                </a:solidFill>
                <a:latin typeface="TT Drugs"/>
              </a:rPr>
              <a:t> sensor</a:t>
            </a:r>
            <a:r>
              <a:rPr lang="en-US" sz="2863" u="none" strike="noStrike" spc="20" dirty="0">
                <a:solidFill>
                  <a:srgbClr val="F5FFF5"/>
                </a:solidFill>
                <a:latin typeface="TT Drugs"/>
              </a:rPr>
              <a:t>, PH4502C</a:t>
            </a:r>
            <a:r>
              <a:rPr lang="en-US" sz="2863" spc="20" dirty="0">
                <a:solidFill>
                  <a:srgbClr val="F5FFF5"/>
                </a:solidFill>
                <a:latin typeface="TT Drugs"/>
              </a:rPr>
              <a:t> PH sensor</a:t>
            </a:r>
            <a:r>
              <a:rPr lang="en-US" sz="2863" u="none" strike="noStrike" spc="20" dirty="0">
                <a:solidFill>
                  <a:srgbClr val="F5FFF5"/>
                </a:solidFill>
                <a:latin typeface="TT Drugs"/>
              </a:rPr>
              <a:t>, </a:t>
            </a:r>
            <a:r>
              <a:rPr lang="en-US" sz="2863" u="none" strike="noStrike" spc="20" dirty="0" err="1">
                <a:solidFill>
                  <a:srgbClr val="F5FFF5"/>
                </a:solidFill>
                <a:latin typeface="TT Drugs"/>
              </a:rPr>
              <a:t>dht</a:t>
            </a:r>
            <a:r>
              <a:rPr lang="en-US" sz="2863" u="none" strike="noStrike" spc="20" dirty="0">
                <a:solidFill>
                  <a:srgbClr val="F5FFF5"/>
                </a:solidFill>
                <a:latin typeface="TT Drugs"/>
              </a:rPr>
              <a:t> 11 temperature, sharp gp2y1010au0f dust, pollen, and  MQ2 gas and Gravity TDS (Total Dissolved Solids) sensors. Theis</a:t>
            </a:r>
            <a:r>
              <a:rPr lang="en-US" sz="2863" spc="20" dirty="0">
                <a:solidFill>
                  <a:srgbClr val="F5FFF5"/>
                </a:solidFill>
                <a:latin typeface="TT Drugs"/>
              </a:rPr>
              <a:t> makes the </a:t>
            </a:r>
            <a:r>
              <a:rPr lang="en-US" sz="2863" u="none" strike="noStrike" spc="20" dirty="0">
                <a:solidFill>
                  <a:srgbClr val="F5FFF5"/>
                </a:solidFill>
                <a:latin typeface="TT Drugs"/>
              </a:rPr>
              <a:t>device valuable for both travelers and residents concerned with local environmental conditions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4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560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62000" y="1074142"/>
            <a:ext cx="8229600" cy="891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24"/>
              </a:lnSpc>
              <a:spcBef>
                <a:spcPct val="0"/>
              </a:spcBef>
            </a:pPr>
            <a:r>
              <a:rPr lang="en-US" sz="5160" u="none" strike="noStrike" spc="165" dirty="0">
                <a:solidFill>
                  <a:srgbClr val="F5FFF5"/>
                </a:solidFill>
                <a:latin typeface="Black Mango Medium"/>
              </a:rPr>
              <a:t>Recent Developments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2000" y="1790049"/>
            <a:ext cx="14630401" cy="1041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5FFF5"/>
                </a:solidFill>
                <a:latin typeface="TT Drugs"/>
              </a:rPr>
              <a:t>Battery and Charging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3E825-14E7-F274-3480-EE055A272140}"/>
              </a:ext>
            </a:extLst>
          </p:cNvPr>
          <p:cNvSpPr txBox="1"/>
          <p:nvPr/>
        </p:nvSpPr>
        <p:spPr>
          <a:xfrm>
            <a:off x="10069286" y="2620116"/>
            <a:ext cx="5105400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Time interval between </a:t>
            </a:r>
          </a:p>
          <a:p>
            <a:pPr algn="ctr"/>
            <a:r>
              <a:rPr lang="en-US" sz="4000" dirty="0"/>
              <a:t>charging sessions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19E77-617F-3574-FE87-A353749A1EDF}"/>
              </a:ext>
            </a:extLst>
          </p:cNvPr>
          <p:cNvSpPr txBox="1"/>
          <p:nvPr/>
        </p:nvSpPr>
        <p:spPr>
          <a:xfrm>
            <a:off x="10047515" y="8176503"/>
            <a:ext cx="5105400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Weight and time taken to fully charge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730A759A-ECD1-FB51-97C7-47A365252729}"/>
              </a:ext>
            </a:extLst>
          </p:cNvPr>
          <p:cNvSpPr/>
          <p:nvPr/>
        </p:nvSpPr>
        <p:spPr>
          <a:xfrm>
            <a:off x="11658600" y="4318274"/>
            <a:ext cx="1524000" cy="358518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534E8-3B4F-925B-241D-B2255041E51F}"/>
              </a:ext>
            </a:extLst>
          </p:cNvPr>
          <p:cNvSpPr txBox="1"/>
          <p:nvPr/>
        </p:nvSpPr>
        <p:spPr>
          <a:xfrm>
            <a:off x="13177157" y="5756923"/>
            <a:ext cx="25200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Trade offs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4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CCEB494-5750-914F-8FD7-2B9998B9BD8F}"/>
              </a:ext>
            </a:extLst>
          </p:cNvPr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6B87C8C-C475-8B1B-07C5-792DBFD79C9D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560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057B969-A111-0D95-FA03-36208A78DD65}"/>
                </a:ext>
              </a:extLst>
            </p:cNvPr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5" name="TextBox 16">
            <a:extLst>
              <a:ext uri="{FF2B5EF4-FFF2-40B4-BE49-F238E27FC236}">
                <a16:creationId xmlns:a16="http://schemas.microsoft.com/office/drawing/2014/main" id="{AC390D6B-2825-FB88-3CB1-69605C8C333A}"/>
              </a:ext>
            </a:extLst>
          </p:cNvPr>
          <p:cNvSpPr txBox="1"/>
          <p:nvPr/>
        </p:nvSpPr>
        <p:spPr>
          <a:xfrm>
            <a:off x="762000" y="1074142"/>
            <a:ext cx="8229600" cy="891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24"/>
              </a:lnSpc>
              <a:spcBef>
                <a:spcPct val="0"/>
              </a:spcBef>
            </a:pPr>
            <a:r>
              <a:rPr lang="en-US" sz="5160" u="none" strike="noStrike" spc="165" dirty="0">
                <a:solidFill>
                  <a:srgbClr val="F5FFF5"/>
                </a:solidFill>
                <a:latin typeface="Black Mango Medium"/>
              </a:rPr>
              <a:t>Recent Developments</a:t>
            </a: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E52E6457-995E-3A5A-E65F-8FDB7C3D836A}"/>
              </a:ext>
            </a:extLst>
          </p:cNvPr>
          <p:cNvSpPr txBox="1"/>
          <p:nvPr/>
        </p:nvSpPr>
        <p:spPr>
          <a:xfrm>
            <a:off x="914399" y="2095500"/>
            <a:ext cx="14630401" cy="2272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5FFF5"/>
                </a:solidFill>
                <a:latin typeface="TT Drugs"/>
              </a:rPr>
              <a:t>Battery and Charging System</a:t>
            </a:r>
          </a:p>
          <a:p>
            <a:pPr marL="342900" lvl="0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5FFF5"/>
                </a:solidFill>
                <a:latin typeface="TT Drugs"/>
              </a:rPr>
              <a:t>Display Enhancements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CC954-6520-0622-A09C-2D3851A1B1C4}"/>
              </a:ext>
            </a:extLst>
          </p:cNvPr>
          <p:cNvSpPr txBox="1"/>
          <p:nvPr/>
        </p:nvSpPr>
        <p:spPr>
          <a:xfrm>
            <a:off x="10058400" y="3405237"/>
            <a:ext cx="510540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Power consumption</a:t>
            </a:r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B5DC3D4A-AEDB-50A0-6293-782FF6BD6B43}"/>
              </a:ext>
            </a:extLst>
          </p:cNvPr>
          <p:cNvSpPr/>
          <p:nvPr/>
        </p:nvSpPr>
        <p:spPr>
          <a:xfrm>
            <a:off x="11658600" y="4318274"/>
            <a:ext cx="1524000" cy="358518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6243C-B628-D399-757D-CE9BA296784D}"/>
              </a:ext>
            </a:extLst>
          </p:cNvPr>
          <p:cNvSpPr txBox="1"/>
          <p:nvPr/>
        </p:nvSpPr>
        <p:spPr>
          <a:xfrm>
            <a:off x="13177157" y="5756923"/>
            <a:ext cx="25200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Trade offs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B54FDC-64F1-ECF0-23E6-70FEC5265CD0}"/>
              </a:ext>
            </a:extLst>
          </p:cNvPr>
          <p:cNvSpPr txBox="1"/>
          <p:nvPr/>
        </p:nvSpPr>
        <p:spPr>
          <a:xfrm>
            <a:off x="10210800" y="8191500"/>
            <a:ext cx="510540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1422985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4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CCEB494-5750-914F-8FD7-2B9998B9BD8F}"/>
              </a:ext>
            </a:extLst>
          </p:cNvPr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6B87C8C-C475-8B1B-07C5-792DBFD79C9D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560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057B969-A111-0D95-FA03-36208A78DD65}"/>
                </a:ext>
              </a:extLst>
            </p:cNvPr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5" name="TextBox 16">
            <a:extLst>
              <a:ext uri="{FF2B5EF4-FFF2-40B4-BE49-F238E27FC236}">
                <a16:creationId xmlns:a16="http://schemas.microsoft.com/office/drawing/2014/main" id="{AC390D6B-2825-FB88-3CB1-69605C8C333A}"/>
              </a:ext>
            </a:extLst>
          </p:cNvPr>
          <p:cNvSpPr txBox="1"/>
          <p:nvPr/>
        </p:nvSpPr>
        <p:spPr>
          <a:xfrm>
            <a:off x="762000" y="1074142"/>
            <a:ext cx="8229600" cy="891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24"/>
              </a:lnSpc>
              <a:spcBef>
                <a:spcPct val="0"/>
              </a:spcBef>
            </a:pPr>
            <a:r>
              <a:rPr lang="en-US" sz="5160" u="none" strike="noStrike" spc="165" dirty="0">
                <a:solidFill>
                  <a:srgbClr val="F5FFF5"/>
                </a:solidFill>
                <a:latin typeface="Black Mango Medium"/>
              </a:rPr>
              <a:t>Recent Developments</a:t>
            </a: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E52E6457-995E-3A5A-E65F-8FDB7C3D836A}"/>
              </a:ext>
            </a:extLst>
          </p:cNvPr>
          <p:cNvSpPr txBox="1"/>
          <p:nvPr/>
        </p:nvSpPr>
        <p:spPr>
          <a:xfrm>
            <a:off x="914399" y="2095500"/>
            <a:ext cx="14630401" cy="3503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5FFF5"/>
                </a:solidFill>
                <a:latin typeface="TT Drugs"/>
              </a:rPr>
              <a:t>Battery and Charging System</a:t>
            </a:r>
          </a:p>
          <a:p>
            <a:pPr marL="342900" lvl="0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5FFF5"/>
                </a:solidFill>
                <a:latin typeface="TT Drugs"/>
              </a:rPr>
              <a:t>Display Enhancements</a:t>
            </a:r>
          </a:p>
          <a:p>
            <a:pPr marL="342900" lvl="0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5FFF5"/>
                </a:solidFill>
                <a:latin typeface="TT Drugs"/>
              </a:rPr>
              <a:t>Solar Power 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1F6E2-2508-AF56-7E8E-798207DC9FFB}"/>
              </a:ext>
            </a:extLst>
          </p:cNvPr>
          <p:cNvSpPr txBox="1"/>
          <p:nvPr/>
        </p:nvSpPr>
        <p:spPr>
          <a:xfrm>
            <a:off x="10058400" y="3405237"/>
            <a:ext cx="510540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Bulkiness of the device</a:t>
            </a:r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73FF6A19-9095-8E4D-0580-43E93556FD17}"/>
              </a:ext>
            </a:extLst>
          </p:cNvPr>
          <p:cNvSpPr/>
          <p:nvPr/>
        </p:nvSpPr>
        <p:spPr>
          <a:xfrm>
            <a:off x="11658600" y="4318274"/>
            <a:ext cx="1524000" cy="358518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0DCEF-FF59-4DE0-2332-E087DF1414B8}"/>
              </a:ext>
            </a:extLst>
          </p:cNvPr>
          <p:cNvSpPr txBox="1"/>
          <p:nvPr/>
        </p:nvSpPr>
        <p:spPr>
          <a:xfrm>
            <a:off x="13177157" y="5756923"/>
            <a:ext cx="25200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Trade offs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DB8D1-F588-D92B-2176-459A5A44AA48}"/>
              </a:ext>
            </a:extLst>
          </p:cNvPr>
          <p:cNvSpPr txBox="1"/>
          <p:nvPr/>
        </p:nvSpPr>
        <p:spPr>
          <a:xfrm>
            <a:off x="10210800" y="8191500"/>
            <a:ext cx="5105400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Extended continuous usage time</a:t>
            </a:r>
          </a:p>
        </p:txBody>
      </p:sp>
    </p:spTree>
    <p:extLst>
      <p:ext uri="{BB962C8B-B14F-4D97-AF65-F5344CB8AC3E}">
        <p14:creationId xmlns:p14="http://schemas.microsoft.com/office/powerpoint/2010/main" val="417548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4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CCEB494-5750-914F-8FD7-2B9998B9BD8F}"/>
              </a:ext>
            </a:extLst>
          </p:cNvPr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6B87C8C-C475-8B1B-07C5-792DBFD79C9D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560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057B969-A111-0D95-FA03-36208A78DD65}"/>
                </a:ext>
              </a:extLst>
            </p:cNvPr>
            <p:cNvSpPr txBox="1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5" name="TextBox 16">
            <a:extLst>
              <a:ext uri="{FF2B5EF4-FFF2-40B4-BE49-F238E27FC236}">
                <a16:creationId xmlns:a16="http://schemas.microsoft.com/office/drawing/2014/main" id="{AC390D6B-2825-FB88-3CB1-69605C8C333A}"/>
              </a:ext>
            </a:extLst>
          </p:cNvPr>
          <p:cNvSpPr txBox="1"/>
          <p:nvPr/>
        </p:nvSpPr>
        <p:spPr>
          <a:xfrm>
            <a:off x="762000" y="1074142"/>
            <a:ext cx="8229600" cy="891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24"/>
              </a:lnSpc>
              <a:spcBef>
                <a:spcPct val="0"/>
              </a:spcBef>
            </a:pPr>
            <a:r>
              <a:rPr lang="en-US" sz="5160" u="none" strike="noStrike" spc="165" dirty="0">
                <a:solidFill>
                  <a:srgbClr val="F5FFF5"/>
                </a:solidFill>
                <a:latin typeface="Black Mango Medium"/>
              </a:rPr>
              <a:t>Recent Developments</a:t>
            </a: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E52E6457-995E-3A5A-E65F-8FDB7C3D836A}"/>
              </a:ext>
            </a:extLst>
          </p:cNvPr>
          <p:cNvSpPr txBox="1"/>
          <p:nvPr/>
        </p:nvSpPr>
        <p:spPr>
          <a:xfrm>
            <a:off x="914399" y="2095500"/>
            <a:ext cx="14630401" cy="7196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5FFF5"/>
                </a:solidFill>
                <a:latin typeface="TT Drugs"/>
              </a:rPr>
              <a:t>Battery and Charging System</a:t>
            </a:r>
          </a:p>
          <a:p>
            <a:pPr marL="342900" lvl="0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5FFF5"/>
                </a:solidFill>
                <a:latin typeface="TT Drugs"/>
              </a:rPr>
              <a:t>Display Enhancements</a:t>
            </a:r>
          </a:p>
          <a:p>
            <a:pPr marL="342900" lvl="0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5FFF5"/>
                </a:solidFill>
                <a:latin typeface="TT Drugs"/>
              </a:rPr>
              <a:t>Solar Power Update</a:t>
            </a:r>
          </a:p>
          <a:p>
            <a:pPr marL="342900" lvl="0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5FFF5"/>
                </a:solidFill>
                <a:latin typeface="TT Drugs"/>
              </a:rPr>
              <a:t>Sensor Integration</a:t>
            </a:r>
          </a:p>
          <a:p>
            <a:pPr marL="800100" lvl="1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F5FFF5"/>
                </a:solidFill>
                <a:latin typeface="TT Drugs"/>
              </a:rPr>
              <a:t>MQ2 Gas Sensor (CO, CO2, Methane, LPG, Propane)</a:t>
            </a:r>
          </a:p>
          <a:p>
            <a:pPr marL="800100" lvl="1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F5FFF5"/>
                </a:solidFill>
                <a:latin typeface="TT Drugs"/>
              </a:rPr>
              <a:t>TDS Sensor (total dissolved solids)</a:t>
            </a:r>
          </a:p>
        </p:txBody>
      </p:sp>
    </p:spTree>
    <p:extLst>
      <p:ext uri="{BB962C8B-B14F-4D97-AF65-F5344CB8AC3E}">
        <p14:creationId xmlns:p14="http://schemas.microsoft.com/office/powerpoint/2010/main" val="2618542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44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69"/>
            <a:ext cx="18288000" cy="4581789"/>
            <a:chOff x="0" y="0"/>
            <a:chExt cx="4816593" cy="12067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206726"/>
            </a:xfrm>
            <a:custGeom>
              <a:avLst/>
              <a:gdLst/>
              <a:ahLst/>
              <a:cxnLst/>
              <a:rect l="l" t="t" r="r" b="b"/>
              <a:pathLst>
                <a:path w="4816592" h="1206726">
                  <a:moveTo>
                    <a:pt x="0" y="0"/>
                  </a:moveTo>
                  <a:lnTo>
                    <a:pt x="4816592" y="0"/>
                  </a:lnTo>
                  <a:lnTo>
                    <a:pt x="4816592" y="1206726"/>
                  </a:lnTo>
                  <a:lnTo>
                    <a:pt x="0" y="1206726"/>
                  </a:lnTo>
                  <a:close/>
                </a:path>
              </a:pathLst>
            </a:custGeom>
            <a:solidFill>
              <a:srgbClr val="2229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816593" cy="1206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308716" y="373610"/>
            <a:ext cx="2634523" cy="3604448"/>
          </a:xfrm>
          <a:custGeom>
            <a:avLst/>
            <a:gdLst/>
            <a:ahLst/>
            <a:cxnLst/>
            <a:rect l="l" t="t" r="r" b="b"/>
            <a:pathLst>
              <a:path w="2634523" h="3604448">
                <a:moveTo>
                  <a:pt x="2634523" y="3604448"/>
                </a:moveTo>
                <a:lnTo>
                  <a:pt x="0" y="3604448"/>
                </a:lnTo>
                <a:lnTo>
                  <a:pt x="0" y="0"/>
                </a:lnTo>
                <a:lnTo>
                  <a:pt x="2634523" y="0"/>
                </a:lnTo>
                <a:lnTo>
                  <a:pt x="2634523" y="36044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067593" y="6087599"/>
            <a:ext cx="2815174" cy="3851607"/>
          </a:xfrm>
          <a:custGeom>
            <a:avLst/>
            <a:gdLst/>
            <a:ahLst/>
            <a:cxnLst/>
            <a:rect l="l" t="t" r="r" b="b"/>
            <a:pathLst>
              <a:path w="2815174" h="3851607">
                <a:moveTo>
                  <a:pt x="0" y="0"/>
                </a:moveTo>
                <a:lnTo>
                  <a:pt x="2815174" y="0"/>
                </a:lnTo>
                <a:lnTo>
                  <a:pt x="2815174" y="3851607"/>
                </a:lnTo>
                <a:lnTo>
                  <a:pt x="0" y="3851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98E18F9-490F-F106-3EFB-9E80DC0BF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7" y="1562100"/>
            <a:ext cx="17524466" cy="7467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85E4B3-8546-DB0E-3CAD-8C96F2631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244" y="1562101"/>
            <a:ext cx="12867512" cy="865609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53387686-762E-01D6-666D-6A3EDF6AA982}"/>
              </a:ext>
            </a:extLst>
          </p:cNvPr>
          <p:cNvSpPr txBox="1"/>
          <p:nvPr/>
        </p:nvSpPr>
        <p:spPr>
          <a:xfrm>
            <a:off x="3373804" y="522349"/>
            <a:ext cx="14554200" cy="891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24"/>
              </a:lnSpc>
              <a:spcBef>
                <a:spcPct val="0"/>
              </a:spcBef>
            </a:pPr>
            <a:r>
              <a:rPr lang="en-US" sz="5160" u="none" strike="noStrike" spc="165" dirty="0">
                <a:solidFill>
                  <a:srgbClr val="F5FFF5"/>
                </a:solidFill>
                <a:latin typeface="Black Mango Medium"/>
              </a:rPr>
              <a:t>Water and Air Quality Parameters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EBCF6616-2247-8F3B-FD19-7AAEA6D28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6933" y="-428625"/>
            <a:ext cx="20336933" cy="11439525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-669797" y="9056330"/>
            <a:ext cx="19283275" cy="2564561"/>
            <a:chOff x="0" y="0"/>
            <a:chExt cx="5078723" cy="67544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78723" cy="675440"/>
            </a:xfrm>
            <a:custGeom>
              <a:avLst/>
              <a:gdLst/>
              <a:ahLst/>
              <a:cxnLst/>
              <a:rect l="l" t="t" r="r" b="b"/>
              <a:pathLst>
                <a:path w="5078723" h="675440">
                  <a:moveTo>
                    <a:pt x="0" y="0"/>
                  </a:moveTo>
                  <a:lnTo>
                    <a:pt x="5078723" y="0"/>
                  </a:lnTo>
                  <a:lnTo>
                    <a:pt x="5078723" y="675440"/>
                  </a:lnTo>
                  <a:lnTo>
                    <a:pt x="0" y="675440"/>
                  </a:lnTo>
                  <a:close/>
                </a:path>
              </a:pathLst>
            </a:custGeom>
            <a:solidFill>
              <a:srgbClr val="2229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123825"/>
              <a:ext cx="5078723" cy="7992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9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668858" y="630685"/>
            <a:ext cx="14897100" cy="1126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147"/>
              </a:lnSpc>
              <a:spcBef>
                <a:spcPct val="0"/>
              </a:spcBef>
            </a:pPr>
            <a:r>
              <a:rPr lang="en-US" sz="6534" spc="209" dirty="0">
                <a:solidFill>
                  <a:srgbClr val="F5FFF5"/>
                </a:solidFill>
                <a:latin typeface="Black Mango Medium"/>
              </a:rPr>
              <a:t>Circuit Testing and Validation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CDC625-958A-DB06-51FC-A9D64552E8F2}"/>
              </a:ext>
            </a:extLst>
          </p:cNvPr>
          <p:cNvSpPr txBox="1"/>
          <p:nvPr/>
        </p:nvSpPr>
        <p:spPr>
          <a:xfrm>
            <a:off x="668858" y="2201012"/>
            <a:ext cx="170857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Testing the circuit on the breadboard was a success. Tested key functionalities include: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Sensor integration and operation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Display clarity and data output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Power system efficiency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F1E9B-1022-AD82-61CC-344517471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800" y="3741008"/>
            <a:ext cx="7087096" cy="53153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08044" y="-2933364"/>
            <a:ext cx="9724855" cy="9724855"/>
          </a:xfrm>
          <a:custGeom>
            <a:avLst/>
            <a:gdLst/>
            <a:ahLst/>
            <a:cxnLst/>
            <a:rect l="l" t="t" r="r" b="b"/>
            <a:pathLst>
              <a:path w="9724855" h="9724855">
                <a:moveTo>
                  <a:pt x="0" y="0"/>
                </a:moveTo>
                <a:lnTo>
                  <a:pt x="9724855" y="0"/>
                </a:lnTo>
                <a:lnTo>
                  <a:pt x="9724855" y="9724855"/>
                </a:lnTo>
                <a:lnTo>
                  <a:pt x="0" y="972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-381000" y="-266700"/>
            <a:ext cx="7543800" cy="1885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953"/>
              </a:lnSpc>
              <a:spcBef>
                <a:spcPct val="0"/>
              </a:spcBef>
            </a:pPr>
            <a:r>
              <a:rPr lang="en-US" sz="6000" spc="387" dirty="0">
                <a:solidFill>
                  <a:srgbClr val="F5FFF5"/>
                </a:solidFill>
                <a:latin typeface="Black Mango Medium"/>
              </a:rPr>
              <a:t>Next </a:t>
            </a:r>
            <a:r>
              <a:rPr lang="en-US" sz="6500" spc="387" dirty="0">
                <a:solidFill>
                  <a:srgbClr val="F5FFF5"/>
                </a:solidFill>
                <a:latin typeface="Black Mango Medium"/>
              </a:rPr>
              <a:t>Steps</a:t>
            </a:r>
          </a:p>
        </p:txBody>
      </p:sp>
      <p:sp>
        <p:nvSpPr>
          <p:cNvPr id="11" name="Freeform 11"/>
          <p:cNvSpPr/>
          <p:nvPr/>
        </p:nvSpPr>
        <p:spPr>
          <a:xfrm flipH="1" flipV="1">
            <a:off x="-1855321" y="6232074"/>
            <a:ext cx="6808569" cy="6808569"/>
          </a:xfrm>
          <a:custGeom>
            <a:avLst/>
            <a:gdLst/>
            <a:ahLst/>
            <a:cxnLst/>
            <a:rect l="l" t="t" r="r" b="b"/>
            <a:pathLst>
              <a:path w="6808569" h="6808569">
                <a:moveTo>
                  <a:pt x="6808569" y="6808570"/>
                </a:moveTo>
                <a:lnTo>
                  <a:pt x="0" y="6808570"/>
                </a:lnTo>
                <a:lnTo>
                  <a:pt x="0" y="0"/>
                </a:lnTo>
                <a:lnTo>
                  <a:pt x="6808569" y="0"/>
                </a:lnTo>
                <a:lnTo>
                  <a:pt x="6808569" y="680857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D4C1F-5416-FF05-92EE-81642CB496F5}"/>
              </a:ext>
            </a:extLst>
          </p:cNvPr>
          <p:cNvSpPr txBox="1"/>
          <p:nvPr/>
        </p:nvSpPr>
        <p:spPr>
          <a:xfrm>
            <a:off x="609600" y="1866900"/>
            <a:ext cx="154686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Transition from breadboard to PCB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Integrate sensor circuits directly onto the PCB, eliminating individual modules to minimize cost and reduce space usage.</a:t>
            </a:r>
          </a:p>
          <a:p>
            <a:pPr lvl="2"/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pPr lvl="2"/>
            <a:endParaRPr lang="en-US" sz="4000" dirty="0">
              <a:solidFill>
                <a:schemeClr val="bg1"/>
              </a:solidFill>
            </a:endParaRPr>
          </a:p>
          <a:p>
            <a:pPr lvl="2"/>
            <a:endParaRPr lang="en-US" sz="4000" dirty="0">
              <a:solidFill>
                <a:schemeClr val="bg1"/>
              </a:solidFill>
            </a:endParaRPr>
          </a:p>
          <a:p>
            <a:pPr lvl="2"/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Extended testing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Assess battery life and recharge times to optimize battery configuration.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Conduct user testing to evaluate device usability and gather feedback.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E8E91A-E266-F69C-B98B-90129D827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703489"/>
              </p:ext>
            </p:extLst>
          </p:nvPr>
        </p:nvGraphicFramePr>
        <p:xfrm>
          <a:off x="1828800" y="3820856"/>
          <a:ext cx="12725400" cy="1850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2700">
                  <a:extLst>
                    <a:ext uri="{9D8B030D-6E8A-4147-A177-3AD203B41FA5}">
                      <a16:colId xmlns:a16="http://schemas.microsoft.com/office/drawing/2014/main" val="2929487407"/>
                    </a:ext>
                  </a:extLst>
                </a:gridCol>
                <a:gridCol w="6362700">
                  <a:extLst>
                    <a:ext uri="{9D8B030D-6E8A-4147-A177-3AD203B41FA5}">
                      <a16:colId xmlns:a16="http://schemas.microsoft.com/office/drawing/2014/main" val="737955122"/>
                    </a:ext>
                  </a:extLst>
                </a:gridCol>
              </a:tblGrid>
              <a:tr h="462649">
                <a:tc>
                  <a:txBody>
                    <a:bodyPr/>
                    <a:lstStyle/>
                    <a:p>
                      <a:r>
                        <a:rPr lang="en-US" sz="2400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Price (Rs.)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586016"/>
                  </a:ext>
                </a:extLst>
              </a:tr>
              <a:tr h="462649">
                <a:tc>
                  <a:txBody>
                    <a:bodyPr/>
                    <a:lstStyle/>
                    <a:p>
                      <a:r>
                        <a:rPr lang="en-US" sz="2400" dirty="0"/>
                        <a:t>TDS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3350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89728"/>
                  </a:ext>
                </a:extLst>
              </a:tr>
              <a:tr h="462649">
                <a:tc>
                  <a:txBody>
                    <a:bodyPr/>
                    <a:lstStyle/>
                    <a:p>
                      <a:r>
                        <a:rPr lang="en-US" sz="2400" dirty="0"/>
                        <a:t>Temperature and humidity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539550"/>
                  </a:ext>
                </a:extLst>
              </a:tr>
              <a:tr h="462649">
                <a:tc>
                  <a:txBody>
                    <a:bodyPr/>
                    <a:lstStyle/>
                    <a:p>
                      <a:r>
                        <a:rPr lang="en-US" sz="2400" dirty="0"/>
                        <a:t>MQ-2 gas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34399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</TotalTime>
  <Words>304</Words>
  <Application>Microsoft Office PowerPoint</Application>
  <PresentationFormat>Custom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Poppins Light</vt:lpstr>
      <vt:lpstr>TT Norms Pro</vt:lpstr>
      <vt:lpstr>Black Mango Medium</vt:lpstr>
      <vt:lpstr>Arial</vt:lpstr>
      <vt:lpstr>Calibri</vt:lpstr>
      <vt:lpstr>TT Drugs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Aesthetic Project Proposal Presentation</dc:title>
  <cp:lastModifiedBy>Pankaja Balasooriya</cp:lastModifiedBy>
  <cp:revision>12</cp:revision>
  <dcterms:created xsi:type="dcterms:W3CDTF">2006-08-16T00:00:00Z</dcterms:created>
  <dcterms:modified xsi:type="dcterms:W3CDTF">2024-08-23T14:23:09Z</dcterms:modified>
  <dc:identifier>DAGDC5Kv2zo</dc:identifier>
</cp:coreProperties>
</file>